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4e4f8f4b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4e4f8f4b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4e4f8f4b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4e4f8f4b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4e4f8f4b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4e4f8f4b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4e4f8f4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4e4f8f4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4e4f8f4b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4e4f8f4b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4e4f8f4b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4e4f8f4b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4e4f8f4b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4e4f8f4b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4e4f8f4b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4e4f8f4b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4e4f8f4b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4e4f8f4b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4e4f8f4b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4e4f8f4b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4e4f8f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4e4f8f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0ed82660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70ed8266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0ed82660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0ed82660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0ed82660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0ed82660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0ed8266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0ed8266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0ed82660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70ed82660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0c68f277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0c68f277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0c68f277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0c68f277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4e4f8f4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4e4f8f4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4e4f8f4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4e4f8f4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4e4f8f4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4e4f8f4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4e4f8f4b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4e4f8f4b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e4f8f4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e4f8f4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C2hLYui8pkCWfW_a00zM90v63Z6bVPmE/view" TargetMode="External"/><Relationship Id="rId5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mSduBiAUDX-N6f_xVWvI7b0tA_dPzjmy/view" TargetMode="External"/><Relationship Id="rId5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UiCvJ7lOXZNWAvT9-vdy_L_oOejfO1FC/view" TargetMode="External"/><Relationship Id="rId5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eMNNqnWuR00N-XUYAr-nyq_J9V9d8SFz/view" TargetMode="External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0700" y="9677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ROBOT NAO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35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DEL FLASHEO A LA EMPAT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ÍA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78525" y="3650050"/>
            <a:ext cx="45258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00">
                <a:latin typeface="Oswald"/>
                <a:ea typeface="Oswald"/>
                <a:cs typeface="Oswald"/>
                <a:sym typeface="Oswald"/>
              </a:rPr>
              <a:t>Trabajo de Fin de Grado | Antonio Roldan Sandua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8525" y="4471675"/>
            <a:ext cx="60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Universidad Rey Juan </a:t>
            </a:r>
            <a:r>
              <a:rPr lang="es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Carlos      </a:t>
            </a:r>
            <a:r>
              <a:rPr lang="es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22/07/2025</a:t>
            </a:r>
            <a:endParaRPr sz="13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ctrTitle"/>
          </p:nvPr>
        </p:nvSpPr>
        <p:spPr>
          <a:xfrm>
            <a:off x="326225" y="1268325"/>
            <a:ext cx="76518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117"/>
              <a:buNone/>
            </a:pPr>
            <a:r>
              <a:rPr lang="es" sz="3400">
                <a:latin typeface="Oswald"/>
                <a:ea typeface="Oswald"/>
                <a:cs typeface="Oswald"/>
                <a:sym typeface="Oswald"/>
              </a:rPr>
              <a:t>Conversión y calibración de la cámara del Nao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2"/>
          <p:cNvSpPr txBox="1"/>
          <p:nvPr>
            <p:ph type="ctrTitle"/>
          </p:nvPr>
        </p:nvSpPr>
        <p:spPr>
          <a:xfrm>
            <a:off x="396500" y="3431875"/>
            <a:ext cx="19140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Cámara invertida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9" name="Google Shape;159;p22"/>
          <p:cNvSpPr txBox="1"/>
          <p:nvPr>
            <p:ph type="ctrTitle"/>
          </p:nvPr>
        </p:nvSpPr>
        <p:spPr>
          <a:xfrm>
            <a:off x="2819375" y="2154350"/>
            <a:ext cx="15909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Calibración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63" y="3040375"/>
            <a:ext cx="1829149" cy="1512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780000" dist="180975">
              <a:schemeClr val="dk2">
                <a:alpha val="50000"/>
              </a:schemeClr>
            </a:outerShdw>
          </a:effectLst>
        </p:spPr>
      </p:pic>
      <p:sp>
        <p:nvSpPr>
          <p:cNvPr id="161" name="Google Shape;161;p22"/>
          <p:cNvSpPr txBox="1"/>
          <p:nvPr>
            <p:ph type="ctrTitle"/>
          </p:nvPr>
        </p:nvSpPr>
        <p:spPr>
          <a:xfrm>
            <a:off x="5411825" y="2188350"/>
            <a:ext cx="2162400" cy="7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Asociación al frame correcto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Google Shape;162;p22"/>
          <p:cNvSpPr txBox="1"/>
          <p:nvPr>
            <p:ph type="ctrTitle"/>
          </p:nvPr>
        </p:nvSpPr>
        <p:spPr>
          <a:xfrm>
            <a:off x="4889775" y="3336125"/>
            <a:ext cx="3313200" cy="8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Parámetros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Intrínsecos | Extrínsecos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2"/>
          <p:cNvSpPr txBox="1"/>
          <p:nvPr>
            <p:ph type="ctrTitle"/>
          </p:nvPr>
        </p:nvSpPr>
        <p:spPr>
          <a:xfrm>
            <a:off x="396500" y="2180150"/>
            <a:ext cx="19140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Formato poco común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5" name="Google Shape;165;p22"/>
          <p:cNvSpPr txBox="1"/>
          <p:nvPr>
            <p:ph type="ctrTitle"/>
          </p:nvPr>
        </p:nvSpPr>
        <p:spPr>
          <a:xfrm>
            <a:off x="7462125" y="1319925"/>
            <a:ext cx="11550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usb_cam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ctrTitle"/>
          </p:nvPr>
        </p:nvSpPr>
        <p:spPr>
          <a:xfrm>
            <a:off x="326225" y="1268325"/>
            <a:ext cx="76518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117"/>
              <a:buNone/>
            </a:pPr>
            <a:r>
              <a:rPr lang="es" sz="3400">
                <a:latin typeface="Oswald"/>
                <a:ea typeface="Oswald"/>
                <a:cs typeface="Oswald"/>
                <a:sym typeface="Oswald"/>
              </a:rPr>
              <a:t>Simulador Webots + WebotsLolaController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3"/>
          <p:cNvSpPr txBox="1"/>
          <p:nvPr>
            <p:ph type="ctrTitle"/>
          </p:nvPr>
        </p:nvSpPr>
        <p:spPr>
          <a:xfrm>
            <a:off x="326225" y="2261375"/>
            <a:ext cx="2493300" cy="9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Simulación de LoLa como en el robot real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23"/>
          <p:cNvSpPr txBox="1"/>
          <p:nvPr>
            <p:ph type="ctrTitle"/>
          </p:nvPr>
        </p:nvSpPr>
        <p:spPr>
          <a:xfrm>
            <a:off x="326225" y="3749050"/>
            <a:ext cx="2394000" cy="7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60">
                <a:latin typeface="Oswald"/>
                <a:ea typeface="Oswald"/>
                <a:cs typeface="Oswald"/>
                <a:sym typeface="Oswald"/>
              </a:rPr>
              <a:t>Publicación de cámara en topic de ROS2</a:t>
            </a:r>
            <a:endParaRPr sz="166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5" name="Google Shape;175;p23" title="Screenshot from 2025-06-29 13-56-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925" y="2091000"/>
            <a:ext cx="5082676" cy="278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240000" dist="114300">
              <a:schemeClr val="dk2">
                <a:alpha val="75000"/>
              </a:schemeClr>
            </a:outerShdw>
          </a:effectLst>
        </p:spPr>
      </p:pic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ctrTitle"/>
          </p:nvPr>
        </p:nvSpPr>
        <p:spPr>
          <a:xfrm>
            <a:off x="182575" y="130600"/>
            <a:ext cx="75540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80">
                <a:latin typeface="Oswald"/>
                <a:ea typeface="Oswald"/>
                <a:cs typeface="Oswald"/>
                <a:sym typeface="Oswald"/>
              </a:rPr>
              <a:t>Interacción humano robot</a:t>
            </a:r>
            <a:endParaRPr sz="4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>
            <p:ph type="ctrTitle"/>
          </p:nvPr>
        </p:nvSpPr>
        <p:spPr>
          <a:xfrm>
            <a:off x="334975" y="917200"/>
            <a:ext cx="18366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80">
                <a:latin typeface="Oswald"/>
                <a:ea typeface="Oswald"/>
                <a:cs typeface="Oswald"/>
                <a:sym typeface="Oswald"/>
              </a:rPr>
              <a:t>nao_pos</a:t>
            </a:r>
            <a:endParaRPr sz="328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4"/>
          <p:cNvSpPr txBox="1"/>
          <p:nvPr>
            <p:ph type="ctrTitle"/>
          </p:nvPr>
        </p:nvSpPr>
        <p:spPr>
          <a:xfrm>
            <a:off x="2301000" y="1181025"/>
            <a:ext cx="25455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680">
                <a:latin typeface="Oswald"/>
                <a:ea typeface="Oswald"/>
                <a:cs typeface="Oswald"/>
                <a:sym typeface="Oswald"/>
              </a:rPr>
              <a:t>Gestos fluidos</a:t>
            </a:r>
            <a:endParaRPr sz="268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24"/>
          <p:cNvSpPr txBox="1"/>
          <p:nvPr>
            <p:ph type="ctrTitle"/>
          </p:nvPr>
        </p:nvSpPr>
        <p:spPr>
          <a:xfrm>
            <a:off x="1977250" y="2510775"/>
            <a:ext cx="26940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979">
                <a:latin typeface="Oswald"/>
                <a:ea typeface="Oswald"/>
                <a:cs typeface="Oswald"/>
                <a:sym typeface="Oswald"/>
              </a:rPr>
              <a:t>Control de articulaciones con acción de ROS2</a:t>
            </a:r>
            <a:endParaRPr sz="1979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6" name="Google Shape;186;p24" title="VID_20250702_214525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487" y="1115325"/>
            <a:ext cx="2120600" cy="377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600000" dist="85725">
              <a:schemeClr val="dk2">
                <a:alpha val="80000"/>
              </a:schemeClr>
            </a:outerShdw>
          </a:effectLst>
        </p:spPr>
      </p:pic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ctrTitle"/>
          </p:nvPr>
        </p:nvSpPr>
        <p:spPr>
          <a:xfrm>
            <a:off x="182575" y="130600"/>
            <a:ext cx="75540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80">
                <a:latin typeface="Oswald"/>
                <a:ea typeface="Oswald"/>
                <a:cs typeface="Oswald"/>
                <a:sym typeface="Oswald"/>
              </a:rPr>
              <a:t>Interacción humano robot</a:t>
            </a:r>
            <a:endParaRPr sz="4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ctrTitle"/>
          </p:nvPr>
        </p:nvSpPr>
        <p:spPr>
          <a:xfrm>
            <a:off x="182575" y="810500"/>
            <a:ext cx="54258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80">
                <a:latin typeface="Oswald"/>
                <a:ea typeface="Oswald"/>
                <a:cs typeface="Oswald"/>
                <a:sym typeface="Oswald"/>
              </a:rPr>
              <a:t>Conversación con el robot</a:t>
            </a:r>
            <a:endParaRPr sz="3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075" y="2049800"/>
            <a:ext cx="4314124" cy="265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900000" dist="142875">
              <a:schemeClr val="dk2">
                <a:alpha val="78000"/>
              </a:schemeClr>
            </a:outerShdw>
          </a:effectLst>
        </p:spPr>
      </p:pic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ctrTitle"/>
          </p:nvPr>
        </p:nvSpPr>
        <p:spPr>
          <a:xfrm>
            <a:off x="182575" y="130600"/>
            <a:ext cx="75540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80">
                <a:latin typeface="Oswald"/>
                <a:ea typeface="Oswald"/>
                <a:cs typeface="Oswald"/>
                <a:sym typeface="Oswald"/>
              </a:rPr>
              <a:t>Interacción humano robot</a:t>
            </a:r>
            <a:endParaRPr sz="4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ctrTitle"/>
          </p:nvPr>
        </p:nvSpPr>
        <p:spPr>
          <a:xfrm>
            <a:off x="235900" y="802900"/>
            <a:ext cx="61953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80">
                <a:latin typeface="Oswald"/>
                <a:ea typeface="Oswald"/>
                <a:cs typeface="Oswald"/>
                <a:sym typeface="Oswald"/>
              </a:rPr>
              <a:t>YOLOv8 para seguimiento de rostros</a:t>
            </a:r>
            <a:endParaRPr sz="3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4" name="Google Shape;204;p26" title="VID_20250718_20072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138" y="1849000"/>
            <a:ext cx="5379725" cy="302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760000" dist="114300">
              <a:schemeClr val="dk2">
                <a:alpha val="32000"/>
              </a:schemeClr>
            </a:outerShdw>
          </a:effectLst>
        </p:spPr>
      </p:pic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Marcha bípeda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>
            <p:ph type="ctrTitle"/>
          </p:nvPr>
        </p:nvSpPr>
        <p:spPr>
          <a:xfrm>
            <a:off x="379575" y="1360775"/>
            <a:ext cx="16110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"/>
                <a:ea typeface="Oswald"/>
                <a:cs typeface="Oswald"/>
                <a:sym typeface="Oswald"/>
              </a:rPr>
              <a:t>Walk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27"/>
          <p:cNvSpPr txBox="1"/>
          <p:nvPr>
            <p:ph type="ctrTitle"/>
          </p:nvPr>
        </p:nvSpPr>
        <p:spPr>
          <a:xfrm>
            <a:off x="379575" y="2639375"/>
            <a:ext cx="24933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nao_phase_provider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27"/>
          <p:cNvSpPr txBox="1"/>
          <p:nvPr>
            <p:ph type="ctrTitle"/>
          </p:nvPr>
        </p:nvSpPr>
        <p:spPr>
          <a:xfrm>
            <a:off x="4250475" y="1496238"/>
            <a:ext cx="42459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Ajuste parámetros + estabilización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27"/>
          <p:cNvSpPr txBox="1"/>
          <p:nvPr>
            <p:ph type="ctrTitle"/>
          </p:nvPr>
        </p:nvSpPr>
        <p:spPr>
          <a:xfrm>
            <a:off x="379575" y="3325175"/>
            <a:ext cx="24933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nao_ik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>
            <a:off x="3718550" y="1440175"/>
            <a:ext cx="0" cy="336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>
            <p:ph type="ctrTitle"/>
          </p:nvPr>
        </p:nvSpPr>
        <p:spPr>
          <a:xfrm>
            <a:off x="4250475" y="2226663"/>
            <a:ext cx="42459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Movimiento de brazos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27"/>
          <p:cNvSpPr txBox="1"/>
          <p:nvPr>
            <p:ph type="ctrTitle"/>
          </p:nvPr>
        </p:nvSpPr>
        <p:spPr>
          <a:xfrm>
            <a:off x="4250475" y="3018763"/>
            <a:ext cx="42459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Seguridad  </a:t>
            </a:r>
            <a:r>
              <a:rPr lang="es" sz="1460">
                <a:latin typeface="Oswald"/>
                <a:ea typeface="Oswald"/>
                <a:cs typeface="Oswald"/>
                <a:sym typeface="Oswald"/>
              </a:rPr>
              <a:t>Booleano, Detección de contacto</a:t>
            </a:r>
            <a:endParaRPr sz="1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27"/>
          <p:cNvSpPr txBox="1"/>
          <p:nvPr>
            <p:ph type="ctrTitle"/>
          </p:nvPr>
        </p:nvSpPr>
        <p:spPr>
          <a:xfrm>
            <a:off x="4250475" y="780850"/>
            <a:ext cx="42459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860">
                <a:latin typeface="Oswald"/>
                <a:ea typeface="Oswald"/>
                <a:cs typeface="Oswald"/>
                <a:sym typeface="Oswald"/>
              </a:rPr>
              <a:t>Aportaciones</a:t>
            </a:r>
            <a:endParaRPr sz="18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27"/>
          <p:cNvSpPr txBox="1"/>
          <p:nvPr>
            <p:ph type="ctrTitle"/>
          </p:nvPr>
        </p:nvSpPr>
        <p:spPr>
          <a:xfrm>
            <a:off x="4250475" y="3847488"/>
            <a:ext cx="42459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Levantamiento tras caída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title="VID_20250718_195414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Marcha bípeda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type="ctrTitle"/>
          </p:nvPr>
        </p:nvSpPr>
        <p:spPr>
          <a:xfrm>
            <a:off x="379575" y="1356350"/>
            <a:ext cx="52593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"/>
                <a:ea typeface="Oswald"/>
                <a:cs typeface="Oswald"/>
                <a:sym typeface="Oswald"/>
              </a:rPr>
              <a:t>Cálculo de odometría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9"/>
          <p:cNvSpPr txBox="1"/>
          <p:nvPr>
            <p:ph type="ctrTitle"/>
          </p:nvPr>
        </p:nvSpPr>
        <p:spPr>
          <a:xfrm>
            <a:off x="571500" y="2398675"/>
            <a:ext cx="35523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Orientación filtro de Madgwick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29"/>
          <p:cNvSpPr txBox="1"/>
          <p:nvPr>
            <p:ph type="ctrTitle"/>
          </p:nvPr>
        </p:nvSpPr>
        <p:spPr>
          <a:xfrm>
            <a:off x="624850" y="3073575"/>
            <a:ext cx="35523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060">
                <a:latin typeface="Oswald"/>
                <a:ea typeface="Oswald"/>
                <a:cs typeface="Oswald"/>
                <a:sym typeface="Oswald"/>
              </a:rPr>
              <a:t>+</a:t>
            </a:r>
            <a:endParaRPr sz="30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9"/>
          <p:cNvSpPr txBox="1"/>
          <p:nvPr>
            <p:ph type="ctrTitle"/>
          </p:nvPr>
        </p:nvSpPr>
        <p:spPr>
          <a:xfrm>
            <a:off x="0" y="3556925"/>
            <a:ext cx="46953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Cálculo de desplazamiento nao_ik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375" y="3114950"/>
            <a:ext cx="2642750" cy="6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 title="VID_20250718_200014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Control completo HRI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>
            <p:ph type="ctrTitle"/>
          </p:nvPr>
        </p:nvSpPr>
        <p:spPr>
          <a:xfrm>
            <a:off x="372600" y="1463025"/>
            <a:ext cx="52593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"/>
                <a:ea typeface="Oswald"/>
                <a:cs typeface="Oswald"/>
                <a:sym typeface="Oswald"/>
              </a:rPr>
              <a:t>ModeSwitcher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31"/>
          <p:cNvSpPr txBox="1"/>
          <p:nvPr>
            <p:ph type="ctrTitle"/>
          </p:nvPr>
        </p:nvSpPr>
        <p:spPr>
          <a:xfrm>
            <a:off x="0" y="2863475"/>
            <a:ext cx="35523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HRI + Walk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31"/>
          <p:cNvSpPr txBox="1"/>
          <p:nvPr>
            <p:ph type="ctrTitle"/>
          </p:nvPr>
        </p:nvSpPr>
        <p:spPr>
          <a:xfrm>
            <a:off x="3742850" y="1845275"/>
            <a:ext cx="37476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6219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Recibe comandos de velocidad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31"/>
          <p:cNvSpPr txBox="1"/>
          <p:nvPr>
            <p:ph type="ctrTitle"/>
          </p:nvPr>
        </p:nvSpPr>
        <p:spPr>
          <a:xfrm>
            <a:off x="3377000" y="3497475"/>
            <a:ext cx="44793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Actúa en consecuencia con seguridad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631900" y="2933675"/>
            <a:ext cx="228600" cy="44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¿Por qué migrar?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ctrTitle"/>
          </p:nvPr>
        </p:nvSpPr>
        <p:spPr>
          <a:xfrm>
            <a:off x="1726275" y="1212750"/>
            <a:ext cx="16110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"/>
                <a:ea typeface="Oswald"/>
                <a:cs typeface="Oswald"/>
                <a:sym typeface="Oswald"/>
              </a:rPr>
              <a:t>NAOqi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4648175" y="1212750"/>
            <a:ext cx="32364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"/>
                <a:ea typeface="Oswald"/>
                <a:cs typeface="Oswald"/>
                <a:sym typeface="Oswald"/>
              </a:rPr>
              <a:t>Ubuntu + ROS2 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1055350" y="2481075"/>
            <a:ext cx="2818500" cy="19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Sistema cerrado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Difícil</a:t>
            </a:r>
            <a:r>
              <a:rPr lang="es" sz="2000">
                <a:latin typeface="Oswald"/>
                <a:ea typeface="Oswald"/>
                <a:cs typeface="Oswald"/>
                <a:sym typeface="Oswald"/>
              </a:rPr>
              <a:t> de depurar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Limitado a lo que permite el fabricante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Difícil de implementar tecnologías modernas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4387125" y="2528225"/>
            <a:ext cx="3440700" cy="19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Sistema abierto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Totalmente personalizable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Constante mejora por la comunidad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Permite implementar algoritmos y software modernos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Navegación autónoma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32"/>
          <p:cNvSpPr txBox="1"/>
          <p:nvPr>
            <p:ph type="ctrTitle"/>
          </p:nvPr>
        </p:nvSpPr>
        <p:spPr>
          <a:xfrm>
            <a:off x="715500" y="1341100"/>
            <a:ext cx="52593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Adición de Lidar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00" y="2337650"/>
            <a:ext cx="3452306" cy="25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type="ctrTitle"/>
          </p:nvPr>
        </p:nvSpPr>
        <p:spPr>
          <a:xfrm>
            <a:off x="5020800" y="1554475"/>
            <a:ext cx="28203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Problemas con el driver cp210x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32"/>
          <p:cNvSpPr txBox="1"/>
          <p:nvPr>
            <p:ph type="ctrTitle"/>
          </p:nvPr>
        </p:nvSpPr>
        <p:spPr>
          <a:xfrm>
            <a:off x="4723625" y="3101351"/>
            <a:ext cx="28203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90">
                <a:latin typeface="Oswald"/>
                <a:ea typeface="Oswald"/>
                <a:cs typeface="Oswald"/>
                <a:sym typeface="Oswald"/>
              </a:rPr>
              <a:t>Solución:</a:t>
            </a:r>
            <a:endParaRPr sz="219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90">
                <a:latin typeface="Oswald"/>
                <a:ea typeface="Oswald"/>
                <a:cs typeface="Oswald"/>
                <a:sym typeface="Oswald"/>
              </a:rPr>
              <a:t>Conectar el LIDAR a un PC externo</a:t>
            </a:r>
            <a:endParaRPr sz="219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Navegación autónoma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33"/>
          <p:cNvSpPr txBox="1"/>
          <p:nvPr>
            <p:ph type="ctrTitle"/>
          </p:nvPr>
        </p:nvSpPr>
        <p:spPr>
          <a:xfrm>
            <a:off x="540250" y="1142913"/>
            <a:ext cx="12048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SLAM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33"/>
          <p:cNvSpPr txBox="1"/>
          <p:nvPr>
            <p:ph type="ctrTitle"/>
          </p:nvPr>
        </p:nvSpPr>
        <p:spPr>
          <a:xfrm>
            <a:off x="2064275" y="1142925"/>
            <a:ext cx="52593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Simultaneous Localization And Mapping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33"/>
          <p:cNvSpPr txBox="1"/>
          <p:nvPr>
            <p:ph type="ctrTitle"/>
          </p:nvPr>
        </p:nvSpPr>
        <p:spPr>
          <a:xfrm>
            <a:off x="326225" y="2095500"/>
            <a:ext cx="5259300" cy="5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Se usan nodos como: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33"/>
          <p:cNvSpPr txBox="1"/>
          <p:nvPr>
            <p:ph type="ctrTitle"/>
          </p:nvPr>
        </p:nvSpPr>
        <p:spPr>
          <a:xfrm>
            <a:off x="277750" y="2655900"/>
            <a:ext cx="2691300" cy="22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mode_switcher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sllidar_ros2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nao_odometry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600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Char char="●"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nav2_bringup SLAM 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11">
                <a:latin typeface="Oswald"/>
                <a:ea typeface="Oswald"/>
                <a:cs typeface="Oswald"/>
                <a:sym typeface="Oswald"/>
              </a:rPr>
              <a:t>(distrobox humble)</a:t>
            </a:r>
            <a:endParaRPr sz="141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9" name="Google Shape;279;p33" title="Screenshot from 2025-07-01 22-11-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950" y="2213975"/>
            <a:ext cx="4782349" cy="2609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780000" dist="142875">
              <a:schemeClr val="dk2">
                <a:alpha val="49000"/>
              </a:schemeClr>
            </a:outerShdw>
          </a:effectLst>
        </p:spPr>
      </p:pic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Navegación autónoma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34"/>
          <p:cNvSpPr txBox="1"/>
          <p:nvPr>
            <p:ph type="ctrTitle"/>
          </p:nvPr>
        </p:nvSpPr>
        <p:spPr>
          <a:xfrm>
            <a:off x="7781863" y="961200"/>
            <a:ext cx="12048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Nav2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675" y="1462975"/>
            <a:ext cx="1604825" cy="29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ctrTitle"/>
          </p:nvPr>
        </p:nvSpPr>
        <p:spPr>
          <a:xfrm>
            <a:off x="227175" y="1574325"/>
            <a:ext cx="52593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90">
                <a:latin typeface="Oswald"/>
                <a:ea typeface="Oswald"/>
                <a:cs typeface="Oswald"/>
                <a:sym typeface="Oswald"/>
              </a:rPr>
              <a:t>Mandar al Nao a un punto y navega hasta él autónomamente</a:t>
            </a:r>
            <a:endParaRPr sz="219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0" name="Google Shape;290;p34"/>
          <p:cNvSpPr txBox="1"/>
          <p:nvPr>
            <p:ph type="ctrTitle"/>
          </p:nvPr>
        </p:nvSpPr>
        <p:spPr>
          <a:xfrm>
            <a:off x="227175" y="3358700"/>
            <a:ext cx="31713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90">
                <a:latin typeface="Oswald"/>
                <a:ea typeface="Oswald"/>
                <a:cs typeface="Oswald"/>
                <a:sym typeface="Oswald"/>
              </a:rPr>
              <a:t>ModeSwitcher funciona:</a:t>
            </a:r>
            <a:endParaRPr sz="249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227175" y="3865100"/>
            <a:ext cx="40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Recibe comandos de velocidad y </a:t>
            </a: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actúa</a:t>
            </a:r>
            <a:r>
              <a:rPr lang="es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en consecuencia</a:t>
            </a:r>
            <a:endParaRPr sz="1800"/>
          </a:p>
        </p:txBody>
      </p:sp>
      <p:cxnSp>
        <p:nvCxnSpPr>
          <p:cNvPr id="292" name="Google Shape;292;p34"/>
          <p:cNvCxnSpPr/>
          <p:nvPr/>
        </p:nvCxnSpPr>
        <p:spPr>
          <a:xfrm flipH="1" rot="10800000">
            <a:off x="227175" y="2933913"/>
            <a:ext cx="4808700" cy="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5" title="VID_20250718_202908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ctrTitle"/>
          </p:nvPr>
        </p:nvSpPr>
        <p:spPr>
          <a:xfrm>
            <a:off x="1691350" y="2004025"/>
            <a:ext cx="6340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80">
                <a:latin typeface="Oswald"/>
                <a:ea typeface="Oswald"/>
                <a:cs typeface="Oswald"/>
                <a:sym typeface="Oswald"/>
              </a:rPr>
              <a:t>¡GRACIAS POR SU ATENCIÓN!</a:t>
            </a:r>
            <a:endParaRPr sz="31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" y="1673450"/>
            <a:ext cx="2910725" cy="203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100" y="1135275"/>
            <a:ext cx="1736851" cy="63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380700" y="233350"/>
            <a:ext cx="7915500" cy="14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80">
                <a:latin typeface="Oswald"/>
                <a:ea typeface="Oswald"/>
                <a:cs typeface="Oswald"/>
                <a:sym typeface="Oswald"/>
              </a:rPr>
              <a:t>Problema – Documentación Fragmentada en Nao + ROS2</a:t>
            </a:r>
            <a:endParaRPr sz="4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150" y="1830263"/>
            <a:ext cx="2655674" cy="1326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0" dist="123825">
              <a:srgbClr val="9FC5E8">
                <a:alpha val="75000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9857">
            <a:off x="6138931" y="776080"/>
            <a:ext cx="1753439" cy="175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0575" y="2744350"/>
            <a:ext cx="1748525" cy="174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42875">
              <a:srgbClr val="000000">
                <a:alpha val="28000"/>
              </a:srgbClr>
            </a:outerShdw>
          </a:effectLst>
        </p:spPr>
      </p:pic>
      <p:sp>
        <p:nvSpPr>
          <p:cNvPr id="80" name="Google Shape;80;p15"/>
          <p:cNvSpPr txBox="1"/>
          <p:nvPr>
            <p:ph type="ctrTitle"/>
          </p:nvPr>
        </p:nvSpPr>
        <p:spPr>
          <a:xfrm>
            <a:off x="1693725" y="3278525"/>
            <a:ext cx="3449700" cy="17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Información distribuida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Dan cosas por hecho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Explicaciones limitadas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s" sz="1800">
                <a:latin typeface="Oswald"/>
                <a:ea typeface="Oswald"/>
                <a:cs typeface="Oswald"/>
                <a:sym typeface="Oswald"/>
              </a:rPr>
              <a:t>Nodos desactualizados y poco compatibles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80700" y="233350"/>
            <a:ext cx="7915500" cy="14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80">
                <a:latin typeface="Oswald"/>
                <a:ea typeface="Oswald"/>
                <a:cs typeface="Oswald"/>
                <a:sym typeface="Oswald"/>
              </a:rPr>
              <a:t>Solución – Repositorio Unificado y README Exhaustivo</a:t>
            </a:r>
            <a:endParaRPr sz="428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44650"/>
            <a:ext cx="2708001" cy="270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080000" dist="133350">
              <a:srgbClr val="434343">
                <a:alpha val="75000"/>
              </a:srgbClr>
            </a:outerShdw>
          </a:effectLst>
        </p:spPr>
      </p:pic>
      <p:sp>
        <p:nvSpPr>
          <p:cNvPr id="89" name="Google Shape;89;p16"/>
          <p:cNvSpPr txBox="1"/>
          <p:nvPr>
            <p:ph type="ctrTitle"/>
          </p:nvPr>
        </p:nvSpPr>
        <p:spPr>
          <a:xfrm>
            <a:off x="380700" y="2053475"/>
            <a:ext cx="30831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swald"/>
                <a:ea typeface="Oswald"/>
                <a:cs typeface="Oswald"/>
                <a:sym typeface="Oswald"/>
              </a:rPr>
              <a:t>Unificar la documentación y dar explicaciones detalladas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044700" y="37651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Instalación y configuración base del robot en ROS2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ctrTitle"/>
          </p:nvPr>
        </p:nvSpPr>
        <p:spPr>
          <a:xfrm>
            <a:off x="551325" y="1719350"/>
            <a:ext cx="4461600" cy="10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Sobre la que desarrollar algoritmos más complejos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>
            <p:ph type="ctrTitle"/>
          </p:nvPr>
        </p:nvSpPr>
        <p:spPr>
          <a:xfrm>
            <a:off x="1695250" y="2887600"/>
            <a:ext cx="4461600" cy="18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Interacción humano robot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Marcha bípeda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SLAM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Navegación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781875" y="1959788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Investigación</a:t>
            </a:r>
            <a:endParaRPr sz="1900"/>
          </a:p>
        </p:txBody>
      </p:sp>
      <p:sp>
        <p:nvSpPr>
          <p:cNvPr id="101" name="Google Shape;101;p17"/>
          <p:cNvSpPr/>
          <p:nvPr/>
        </p:nvSpPr>
        <p:spPr>
          <a:xfrm>
            <a:off x="4410800" y="2133050"/>
            <a:ext cx="5730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ctrTitle"/>
          </p:nvPr>
        </p:nvSpPr>
        <p:spPr>
          <a:xfrm>
            <a:off x="3931650" y="1308725"/>
            <a:ext cx="16110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00">
                <a:latin typeface="Oswald"/>
                <a:ea typeface="Oswald"/>
                <a:cs typeface="Oswald"/>
                <a:sym typeface="Oswald"/>
              </a:rPr>
              <a:t>nao_lola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8"/>
          <p:cNvSpPr txBox="1"/>
          <p:nvPr>
            <p:ph type="ctrTitle"/>
          </p:nvPr>
        </p:nvSpPr>
        <p:spPr>
          <a:xfrm>
            <a:off x="3148525" y="2225725"/>
            <a:ext cx="3511200" cy="54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Low Level Abstraction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8"/>
          <p:cNvSpPr txBox="1"/>
          <p:nvPr>
            <p:ph type="ctrTitle"/>
          </p:nvPr>
        </p:nvSpPr>
        <p:spPr>
          <a:xfrm>
            <a:off x="2430025" y="3119550"/>
            <a:ext cx="1813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300">
                <a:latin typeface="Oswald"/>
                <a:ea typeface="Oswald"/>
                <a:cs typeface="Oswald"/>
                <a:sym typeface="Oswald"/>
              </a:rPr>
              <a:t>Hardware</a:t>
            </a:r>
            <a:endParaRPr sz="3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500" y="2524588"/>
            <a:ext cx="1267575" cy="216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4245600" y="3474200"/>
            <a:ext cx="652800" cy="26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type="ctrTitle"/>
          </p:nvPr>
        </p:nvSpPr>
        <p:spPr>
          <a:xfrm>
            <a:off x="5151675" y="3119550"/>
            <a:ext cx="25794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ROS2 Topics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9857">
            <a:off x="6284784" y="839008"/>
            <a:ext cx="1436958" cy="143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ctrTitle"/>
          </p:nvPr>
        </p:nvSpPr>
        <p:spPr>
          <a:xfrm>
            <a:off x="326225" y="1229725"/>
            <a:ext cx="66177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117"/>
              <a:buNone/>
            </a:pPr>
            <a:r>
              <a:rPr lang="es" sz="3400">
                <a:latin typeface="Oswald"/>
                <a:ea typeface="Oswald"/>
                <a:cs typeface="Oswald"/>
                <a:sym typeface="Oswald"/>
              </a:rPr>
              <a:t>Publicación del árbol de transformaciones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19"/>
          <p:cNvSpPr txBox="1"/>
          <p:nvPr>
            <p:ph type="ctrTitle"/>
          </p:nvPr>
        </p:nvSpPr>
        <p:spPr>
          <a:xfrm>
            <a:off x="4188375" y="3228925"/>
            <a:ext cx="3511200" cy="54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nao_lola | joint_states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9"/>
          <p:cNvSpPr txBox="1"/>
          <p:nvPr>
            <p:ph type="ctrTitle"/>
          </p:nvPr>
        </p:nvSpPr>
        <p:spPr>
          <a:xfrm>
            <a:off x="5294625" y="3772813"/>
            <a:ext cx="12987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00">
                <a:latin typeface="Oswald"/>
                <a:ea typeface="Oswald"/>
                <a:cs typeface="Oswald"/>
                <a:sym typeface="Oswald"/>
              </a:rPr>
              <a:t>+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9"/>
          <p:cNvSpPr txBox="1"/>
          <p:nvPr>
            <p:ph type="ctrTitle"/>
          </p:nvPr>
        </p:nvSpPr>
        <p:spPr>
          <a:xfrm>
            <a:off x="4246875" y="4277075"/>
            <a:ext cx="33942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935"/>
              <a:buNone/>
            </a:pPr>
            <a:r>
              <a:rPr lang="es" sz="3100">
                <a:latin typeface="Oswald"/>
                <a:ea typeface="Oswald"/>
                <a:cs typeface="Oswald"/>
                <a:sym typeface="Oswald"/>
              </a:rPr>
              <a:t>robot_state_publisher</a:t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19"/>
          <p:cNvSpPr txBox="1"/>
          <p:nvPr>
            <p:ph type="ctrTitle"/>
          </p:nvPr>
        </p:nvSpPr>
        <p:spPr>
          <a:xfrm>
            <a:off x="5294625" y="1881025"/>
            <a:ext cx="12987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URDF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19"/>
          <p:cNvSpPr txBox="1"/>
          <p:nvPr>
            <p:ph type="ctrTitle"/>
          </p:nvPr>
        </p:nvSpPr>
        <p:spPr>
          <a:xfrm>
            <a:off x="5294625" y="2640175"/>
            <a:ext cx="12987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00">
                <a:latin typeface="Oswald"/>
                <a:ea typeface="Oswald"/>
                <a:cs typeface="Oswald"/>
                <a:sym typeface="Oswald"/>
              </a:rPr>
              <a:t>+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9" name="Google Shape;129;p19" title="Screenshot from 2025-06-28 19-52-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00" y="2386750"/>
            <a:ext cx="3613450" cy="215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780000" dist="142875">
              <a:schemeClr val="dk2">
                <a:alpha val="62000"/>
              </a:schemeClr>
            </a:outerShdw>
          </a:effectLst>
        </p:spPr>
      </p:pic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326225" y="189825"/>
            <a:ext cx="83826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Base funcional en ROS2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ctrTitle"/>
          </p:nvPr>
        </p:nvSpPr>
        <p:spPr>
          <a:xfrm>
            <a:off x="326225" y="1268325"/>
            <a:ext cx="45276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9117"/>
              <a:buNone/>
            </a:pPr>
            <a:r>
              <a:rPr lang="es" sz="3400">
                <a:latin typeface="Oswald"/>
                <a:ea typeface="Oswald"/>
                <a:cs typeface="Oswald"/>
                <a:sym typeface="Oswald"/>
              </a:rPr>
              <a:t>Odometría: Filtro de Madgwick</a:t>
            </a:r>
            <a:endParaRPr sz="3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20"/>
          <p:cNvSpPr txBox="1"/>
          <p:nvPr>
            <p:ph type="ctrTitle"/>
          </p:nvPr>
        </p:nvSpPr>
        <p:spPr>
          <a:xfrm>
            <a:off x="326225" y="1801200"/>
            <a:ext cx="3511200" cy="6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Estimación de la orientación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20"/>
          <p:cNvSpPr txBox="1"/>
          <p:nvPr>
            <p:ph type="ctrTitle"/>
          </p:nvPr>
        </p:nvSpPr>
        <p:spPr>
          <a:xfrm>
            <a:off x="1949250" y="3360400"/>
            <a:ext cx="2020800" cy="7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460">
                <a:latin typeface="Oswald"/>
                <a:ea typeface="Oswald"/>
                <a:cs typeface="Oswald"/>
                <a:sym typeface="Oswald"/>
              </a:rPr>
              <a:t>Sensor IMU</a:t>
            </a:r>
            <a:endParaRPr sz="2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0"/>
          <p:cNvSpPr txBox="1"/>
          <p:nvPr>
            <p:ph type="ctrTitle"/>
          </p:nvPr>
        </p:nvSpPr>
        <p:spPr>
          <a:xfrm>
            <a:off x="4058825" y="2939850"/>
            <a:ext cx="3511200" cy="54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Giroscopio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0"/>
          <p:cNvSpPr txBox="1"/>
          <p:nvPr>
            <p:ph type="ctrTitle"/>
          </p:nvPr>
        </p:nvSpPr>
        <p:spPr>
          <a:xfrm>
            <a:off x="5165075" y="3544700"/>
            <a:ext cx="12987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00">
                <a:latin typeface="Oswald"/>
                <a:ea typeface="Oswald"/>
                <a:cs typeface="Oswald"/>
                <a:sym typeface="Oswald"/>
              </a:rPr>
              <a:t>+</a:t>
            </a:r>
            <a:endParaRPr sz="5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0"/>
          <p:cNvSpPr txBox="1"/>
          <p:nvPr>
            <p:ph type="ctrTitle"/>
          </p:nvPr>
        </p:nvSpPr>
        <p:spPr>
          <a:xfrm>
            <a:off x="4058825" y="4118225"/>
            <a:ext cx="3511200" cy="54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latin typeface="Oswald"/>
                <a:ea typeface="Oswald"/>
                <a:cs typeface="Oswald"/>
                <a:sym typeface="Oswald"/>
              </a:rPr>
              <a:t>Acelerómetro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5" y="130600"/>
            <a:ext cx="1050425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 title="Screencast_2025_07_18_19_44_28_V1 (online-video-cutter.com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33425"/>
            <a:ext cx="8839200" cy="3646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